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2C-3BD1-4E61-B2A1-FED8A309DC3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A48-3990-43CD-B46F-8DA68FDF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38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2C-3BD1-4E61-B2A1-FED8A309DC3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A48-3990-43CD-B46F-8DA68FDF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03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2C-3BD1-4E61-B2A1-FED8A309DC3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A48-3990-43CD-B46F-8DA68FDF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3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2C-3BD1-4E61-B2A1-FED8A309DC3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A48-3990-43CD-B46F-8DA68FDF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6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2C-3BD1-4E61-B2A1-FED8A309DC3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A48-3990-43CD-B46F-8DA68FDF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2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2C-3BD1-4E61-B2A1-FED8A309DC3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A48-3990-43CD-B46F-8DA68FDF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229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2C-3BD1-4E61-B2A1-FED8A309DC3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A48-3990-43CD-B46F-8DA68FDF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0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2C-3BD1-4E61-B2A1-FED8A309DC3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A48-3990-43CD-B46F-8DA68FDF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249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2C-3BD1-4E61-B2A1-FED8A309DC3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A48-3990-43CD-B46F-8DA68FDF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3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2C-3BD1-4E61-B2A1-FED8A309DC3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A48-3990-43CD-B46F-8DA68FDF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0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482C-3BD1-4E61-B2A1-FED8A309DC3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A48-3990-43CD-B46F-8DA68FDF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851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482C-3BD1-4E61-B2A1-FED8A309DC3A}" type="datetimeFigureOut">
              <a:rPr lang="en-US" smtClean="0"/>
              <a:t>9/6/2021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A48-3990-43CD-B46F-8DA68FDFA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33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2997201" y="2514601"/>
            <a:ext cx="6334125" cy="143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8800" b="1">
                <a:solidFill>
                  <a:schemeClr val="accent2"/>
                </a:solidFill>
                <a:latin typeface="Times New Roman" panose="02020603050405020304" pitchFamily="18" charset="0"/>
              </a:rPr>
              <a:t>Multiplexing</a:t>
            </a: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1847850" y="6237289"/>
            <a:ext cx="30241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solidFill>
                  <a:srgbClr val="00CC99"/>
                </a:solidFill>
              </a:rPr>
              <a:t>Dr. Husam Akif Al-Ameen</a:t>
            </a:r>
          </a:p>
        </p:txBody>
      </p:sp>
    </p:spTree>
    <p:extLst>
      <p:ext uri="{BB962C8B-B14F-4D97-AF65-F5344CB8AC3E}">
        <p14:creationId xmlns:p14="http://schemas.microsoft.com/office/powerpoint/2010/main" val="1438503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114" y="990600"/>
            <a:ext cx="8447087" cy="525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85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774825" y="260351"/>
            <a:ext cx="8642350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i="1" u="sng">
                <a:solidFill>
                  <a:srgbClr val="CC3300"/>
                </a:solidFill>
              </a:rPr>
              <a:t>Example 2:</a:t>
            </a:r>
          </a:p>
          <a:p>
            <a:pPr eaLnBrk="1" hangingPunct="1"/>
            <a:r>
              <a:rPr lang="en-US" altLang="en-US" sz="2000"/>
              <a:t>Five channels, each with a 100-KHz bandwidth, are to be multiplexed together. What is the minimum bandwidth of the link if there is a need for a guard band of 10KHz between the channels to prevent interference?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 u="sng">
                <a:solidFill>
                  <a:srgbClr val="CC3300"/>
                </a:solidFill>
              </a:rPr>
              <a:t>Solution :</a:t>
            </a:r>
          </a:p>
          <a:p>
            <a:pPr eaLnBrk="1" hangingPunct="1"/>
            <a:r>
              <a:rPr lang="en-US" altLang="en-US" sz="2000"/>
              <a:t>For five channels, we need at least four guard bands. This means that the required bandwidth is at least 5 x 100 + 4 x 10 =540 KHz.</a:t>
            </a:r>
          </a:p>
        </p:txBody>
      </p:sp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5188" y="3141664"/>
            <a:ext cx="78486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77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1703389" y="908051"/>
            <a:ext cx="8785225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Char char="-"/>
            </a:pPr>
            <a:r>
              <a:rPr lang="en-US" altLang="en-US" sz="2000"/>
              <a:t> A very common application of FDM is AM and FM radio broadcasting. Radio uses the air as the transmission medium. A special band from 530 to 1700 KHz is assigned to AM radio. All radio stations need to share this band.</a:t>
            </a:r>
          </a:p>
          <a:p>
            <a:pPr eaLnBrk="1" hangingPunct="1"/>
            <a:endParaRPr lang="en-US" altLang="en-US" sz="2000"/>
          </a:p>
          <a:p>
            <a:pPr eaLnBrk="1" hangingPunct="1">
              <a:buFontTx/>
              <a:buChar char="-"/>
            </a:pPr>
            <a:r>
              <a:rPr lang="en-US" altLang="en-US" sz="2000"/>
              <a:t> Each AM station needs 10KHz of bandwidth. Each station uses a different carrier frequency, which means it is shifting its signal and multiplexing. </a:t>
            </a:r>
          </a:p>
          <a:p>
            <a:pPr eaLnBrk="1" hangingPunct="1"/>
            <a:endParaRPr lang="en-US" altLang="en-US" sz="2000"/>
          </a:p>
          <a:p>
            <a:pPr eaLnBrk="1" hangingPunct="1">
              <a:buFontTx/>
              <a:buChar char="-"/>
            </a:pPr>
            <a:r>
              <a:rPr lang="en-US" altLang="en-US" sz="2000"/>
              <a:t> The signal that goes to the air is a combination of signals. A receiver receives all these signals, but filters (by tuning) only the one which is desired.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- There is no need for a physical multiplexer or demultiplexer. As long as</a:t>
            </a:r>
          </a:p>
          <a:p>
            <a:pPr eaLnBrk="1" hangingPunct="1"/>
            <a:r>
              <a:rPr lang="en-US" altLang="en-US" sz="2000"/>
              <a:t>the stations agree to send their broadcasts to the air using different carrier frequencies, multiplexing is achieved.</a:t>
            </a:r>
          </a:p>
          <a:p>
            <a:pPr eaLnBrk="1" hangingPunct="1"/>
            <a:endParaRPr lang="en-US" altLang="en-US" sz="2000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4583114" y="234951"/>
            <a:ext cx="26384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accent2"/>
                </a:solidFill>
              </a:rPr>
              <a:t>Applications of FDM</a:t>
            </a:r>
          </a:p>
        </p:txBody>
      </p:sp>
    </p:spTree>
    <p:extLst>
      <p:ext uri="{BB962C8B-B14F-4D97-AF65-F5344CB8AC3E}">
        <p14:creationId xmlns:p14="http://schemas.microsoft.com/office/powerpoint/2010/main" val="411966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1919289" y="908051"/>
            <a:ext cx="8353425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/>
              <a:t>Whenever the bandwidth of a medium linking two devices is greater than the bandwidth needs of the devices, the link can be shared. </a:t>
            </a:r>
          </a:p>
          <a:p>
            <a:pPr eaLnBrk="1" hangingPunct="1"/>
            <a:endParaRPr lang="en-US" altLang="en-US" sz="2000"/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 b="1" i="1">
                <a:solidFill>
                  <a:schemeClr val="accent2"/>
                </a:solidFill>
              </a:rPr>
              <a:t>Multiplexing</a:t>
            </a:r>
            <a:r>
              <a:rPr lang="en-US" altLang="en-US" sz="2000"/>
              <a:t> is the set of techniques that allows the simultaneous transmission of multiple signals across a single data link.</a:t>
            </a:r>
          </a:p>
          <a:p>
            <a:pPr eaLnBrk="1" hangingPunct="1"/>
            <a:endParaRPr lang="en-US" altLang="en-US" sz="2000"/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>
                <a:sym typeface="Wingdings" panose="05000000000000000000" pitchFamily="2" charset="2"/>
              </a:rPr>
              <a:t></a:t>
            </a:r>
            <a:r>
              <a:rPr lang="en-US" altLang="en-US" sz="2000"/>
              <a:t>If the data traffic increased, we can :</a:t>
            </a:r>
          </a:p>
          <a:p>
            <a:pPr eaLnBrk="1" hangingPunct="1"/>
            <a:r>
              <a:rPr lang="en-US" altLang="en-US" sz="2000"/>
              <a:t>   - Add individual links</a:t>
            </a:r>
          </a:p>
          <a:p>
            <a:pPr eaLnBrk="1" hangingPunct="1"/>
            <a:r>
              <a:rPr lang="en-US" altLang="en-US" sz="2000"/>
              <a:t>   - Install higher-bandwidth links</a:t>
            </a:r>
          </a:p>
          <a:p>
            <a:pPr eaLnBrk="1" hangingPunct="1"/>
            <a:endParaRPr lang="en-US" altLang="en-US" sz="2000"/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>
                <a:sym typeface="Wingdings" panose="05000000000000000000" pitchFamily="2" charset="2"/>
              </a:rPr>
              <a:t></a:t>
            </a:r>
            <a:r>
              <a:rPr lang="en-US" altLang="en-US"/>
              <a:t> </a:t>
            </a:r>
            <a:r>
              <a:rPr lang="en-US" altLang="en-US" sz="2000"/>
              <a:t>If the bandwidth of a link is greater than the bandwidth needs of the devices connected to it, the bandwidth is wasted</a:t>
            </a:r>
          </a:p>
          <a:p>
            <a:pPr eaLnBrk="1" hangingPunct="1"/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33523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1774825" y="682626"/>
            <a:ext cx="8713788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/>
              <a:t>In a multiplexed system, </a:t>
            </a:r>
            <a:r>
              <a:rPr lang="en-US" altLang="en-US" sz="2000" i="1"/>
              <a:t>n </a:t>
            </a:r>
            <a:r>
              <a:rPr lang="en-US" altLang="en-US" sz="2000"/>
              <a:t>lines share the bandwidth of one link.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The lines on the left direct their transmission streams to a </a:t>
            </a:r>
            <a:r>
              <a:rPr lang="en-US" altLang="en-US" sz="2000" b="1" i="1">
                <a:solidFill>
                  <a:schemeClr val="accent2"/>
                </a:solidFill>
              </a:rPr>
              <a:t>multiplexer</a:t>
            </a:r>
            <a:r>
              <a:rPr lang="en-US" altLang="en-US" sz="2000"/>
              <a:t> </a:t>
            </a:r>
            <a:r>
              <a:rPr lang="en-US" altLang="en-US" sz="2000" b="1" i="1">
                <a:solidFill>
                  <a:schemeClr val="accent2"/>
                </a:solidFill>
              </a:rPr>
              <a:t>(MUX)</a:t>
            </a:r>
            <a:r>
              <a:rPr lang="en-US" altLang="en-US" sz="2000"/>
              <a:t>, which combines them into a single stream (many-to-one).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At the receiving end, that stream is fed into a </a:t>
            </a:r>
            <a:r>
              <a:rPr lang="en-US" altLang="en-US" sz="2000" b="1" i="1">
                <a:solidFill>
                  <a:schemeClr val="accent2"/>
                </a:solidFill>
              </a:rPr>
              <a:t>demultiplexer (DEMUX)</a:t>
            </a:r>
            <a:r>
              <a:rPr lang="en-US" altLang="en-US" sz="2000"/>
              <a:t>, which separates the stream back into its component transmissions (one-to-many) and directs them to their corresponding lines</a:t>
            </a:r>
          </a:p>
        </p:txBody>
      </p:sp>
      <p:pic>
        <p:nvPicPr>
          <p:cNvPr id="409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7351" y="4076701"/>
            <a:ext cx="6627813" cy="181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6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4"/>
          <p:cNvGrpSpPr>
            <a:grpSpLocks/>
          </p:cNvGrpSpPr>
          <p:nvPr/>
        </p:nvGrpSpPr>
        <p:grpSpPr bwMode="auto">
          <a:xfrm>
            <a:off x="2709864" y="1412875"/>
            <a:ext cx="7534275" cy="3340100"/>
            <a:chOff x="747" y="890"/>
            <a:chExt cx="4746" cy="2104"/>
          </a:xfrm>
        </p:grpSpPr>
        <p:sp>
          <p:nvSpPr>
            <p:cNvPr id="5126" name="AutoShape 4"/>
            <p:cNvSpPr>
              <a:spLocks noChangeArrowheads="1"/>
            </p:cNvSpPr>
            <p:nvPr/>
          </p:nvSpPr>
          <p:spPr bwMode="auto">
            <a:xfrm>
              <a:off x="2154" y="890"/>
              <a:ext cx="1452" cy="384"/>
            </a:xfrm>
            <a:prstGeom prst="flowChartAlternateProcess">
              <a:avLst/>
            </a:prstGeom>
            <a:solidFill>
              <a:srgbClr val="FF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400" b="1"/>
                <a:t>Multiplexing</a:t>
              </a:r>
            </a:p>
          </p:txBody>
        </p:sp>
        <p:sp>
          <p:nvSpPr>
            <p:cNvPr id="5127" name="AutoShape 5"/>
            <p:cNvSpPr>
              <a:spLocks noChangeArrowheads="1"/>
            </p:cNvSpPr>
            <p:nvPr/>
          </p:nvSpPr>
          <p:spPr bwMode="auto">
            <a:xfrm>
              <a:off x="747" y="1842"/>
              <a:ext cx="1815" cy="384"/>
            </a:xfrm>
            <a:prstGeom prst="flowChartAlternateProcess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/>
                <a:t>Frequency-division </a:t>
              </a:r>
            </a:p>
            <a:p>
              <a:pPr algn="ctr" eaLnBrk="1" hangingPunct="1"/>
              <a:r>
                <a:rPr lang="en-US" altLang="en-US" b="1"/>
                <a:t>Multiplexing (FDM)</a:t>
              </a:r>
            </a:p>
          </p:txBody>
        </p:sp>
        <p:sp>
          <p:nvSpPr>
            <p:cNvPr id="5128" name="AutoShape 6"/>
            <p:cNvSpPr>
              <a:spLocks noChangeArrowheads="1"/>
            </p:cNvSpPr>
            <p:nvPr/>
          </p:nvSpPr>
          <p:spPr bwMode="auto">
            <a:xfrm>
              <a:off x="3152" y="1842"/>
              <a:ext cx="1769" cy="384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/>
                <a:t>Time-division </a:t>
              </a:r>
            </a:p>
            <a:p>
              <a:pPr algn="ctr" eaLnBrk="1" hangingPunct="1"/>
              <a:r>
                <a:rPr lang="en-US" altLang="en-US" b="1"/>
                <a:t>Multiplexing (TDM)</a:t>
              </a:r>
            </a:p>
          </p:txBody>
        </p:sp>
        <p:sp>
          <p:nvSpPr>
            <p:cNvPr id="5129" name="AutoShape 7"/>
            <p:cNvSpPr>
              <a:spLocks noChangeArrowheads="1"/>
            </p:cNvSpPr>
            <p:nvPr/>
          </p:nvSpPr>
          <p:spPr bwMode="auto">
            <a:xfrm>
              <a:off x="2635" y="2746"/>
              <a:ext cx="1225" cy="2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2000" b="1"/>
                <a:t>Synchronous</a:t>
              </a:r>
            </a:p>
          </p:txBody>
        </p:sp>
        <p:sp>
          <p:nvSpPr>
            <p:cNvPr id="5130" name="AutoShape 8"/>
            <p:cNvSpPr>
              <a:spLocks noChangeArrowheads="1"/>
            </p:cNvSpPr>
            <p:nvPr/>
          </p:nvSpPr>
          <p:spPr bwMode="auto">
            <a:xfrm>
              <a:off x="4269" y="2746"/>
              <a:ext cx="1224" cy="248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b="1"/>
                <a:t>Asynchronous</a:t>
              </a:r>
              <a:endParaRPr lang="en-US" altLang="en-US" sz="2000" b="1"/>
            </a:p>
          </p:txBody>
        </p:sp>
        <p:sp>
          <p:nvSpPr>
            <p:cNvPr id="5131" name="Line 14"/>
            <p:cNvSpPr>
              <a:spLocks noChangeShapeType="1"/>
            </p:cNvSpPr>
            <p:nvPr/>
          </p:nvSpPr>
          <p:spPr bwMode="auto">
            <a:xfrm flipV="1">
              <a:off x="1610" y="1570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2" name="Line 17"/>
            <p:cNvSpPr>
              <a:spLocks noChangeShapeType="1"/>
            </p:cNvSpPr>
            <p:nvPr/>
          </p:nvSpPr>
          <p:spPr bwMode="auto">
            <a:xfrm>
              <a:off x="1610" y="1560"/>
              <a:ext cx="24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18"/>
            <p:cNvSpPr>
              <a:spLocks noChangeShapeType="1"/>
            </p:cNvSpPr>
            <p:nvPr/>
          </p:nvSpPr>
          <p:spPr bwMode="auto">
            <a:xfrm flipV="1">
              <a:off x="4014" y="1570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Line 19"/>
            <p:cNvSpPr>
              <a:spLocks noChangeShapeType="1"/>
            </p:cNvSpPr>
            <p:nvPr/>
          </p:nvSpPr>
          <p:spPr bwMode="auto">
            <a:xfrm flipV="1">
              <a:off x="3250" y="2460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Line 20"/>
            <p:cNvSpPr>
              <a:spLocks noChangeShapeType="1"/>
            </p:cNvSpPr>
            <p:nvPr/>
          </p:nvSpPr>
          <p:spPr bwMode="auto">
            <a:xfrm>
              <a:off x="3250" y="2464"/>
              <a:ext cx="16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Line 21"/>
            <p:cNvSpPr>
              <a:spLocks noChangeShapeType="1"/>
            </p:cNvSpPr>
            <p:nvPr/>
          </p:nvSpPr>
          <p:spPr bwMode="auto">
            <a:xfrm flipV="1">
              <a:off x="4882" y="2467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Line 22"/>
            <p:cNvSpPr>
              <a:spLocks noChangeShapeType="1"/>
            </p:cNvSpPr>
            <p:nvPr/>
          </p:nvSpPr>
          <p:spPr bwMode="auto">
            <a:xfrm flipV="1">
              <a:off x="4014" y="2226"/>
              <a:ext cx="0" cy="22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23"/>
            <p:cNvSpPr>
              <a:spLocks noChangeShapeType="1"/>
            </p:cNvSpPr>
            <p:nvPr/>
          </p:nvSpPr>
          <p:spPr bwMode="auto">
            <a:xfrm flipV="1">
              <a:off x="2870" y="1281"/>
              <a:ext cx="0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23" name="Rectangle 25"/>
          <p:cNvSpPr>
            <a:spLocks noChangeArrowheads="1"/>
          </p:cNvSpPr>
          <p:nvPr/>
        </p:nvSpPr>
        <p:spPr bwMode="auto">
          <a:xfrm>
            <a:off x="4519614" y="307976"/>
            <a:ext cx="34258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accent2"/>
                </a:solidFill>
              </a:rPr>
              <a:t>Categories of Multiplexing </a:t>
            </a:r>
          </a:p>
        </p:txBody>
      </p:sp>
      <p:sp>
        <p:nvSpPr>
          <p:cNvPr id="5124" name="Text Box 26"/>
          <p:cNvSpPr txBox="1">
            <a:spLocks noChangeArrowheads="1"/>
          </p:cNvSpPr>
          <p:nvPr/>
        </p:nvSpPr>
        <p:spPr bwMode="auto">
          <a:xfrm>
            <a:off x="2711450" y="2492376"/>
            <a:ext cx="11509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Analog</a:t>
            </a:r>
          </a:p>
        </p:txBody>
      </p:sp>
      <p:sp>
        <p:nvSpPr>
          <p:cNvPr id="5125" name="Text Box 30"/>
          <p:cNvSpPr txBox="1">
            <a:spLocks noChangeArrowheads="1"/>
          </p:cNvSpPr>
          <p:nvPr/>
        </p:nvSpPr>
        <p:spPr bwMode="auto">
          <a:xfrm>
            <a:off x="8545514" y="2492376"/>
            <a:ext cx="11509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Digital</a:t>
            </a:r>
          </a:p>
        </p:txBody>
      </p:sp>
    </p:spTree>
    <p:extLst>
      <p:ext uri="{BB962C8B-B14F-4D97-AF65-F5344CB8AC3E}">
        <p14:creationId xmlns:p14="http://schemas.microsoft.com/office/powerpoint/2010/main" val="71335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1703389" y="836614"/>
            <a:ext cx="8713787" cy="588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/>
              <a:t>FDM is an analog technique that can be applied when the bandwidth of a link is greater than the combined bandwidths of the signals to be transmitted. 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In FDM, signals generated by each sending device modulate different carrier frequencies. These modulated signals are then combined into a single composite signal that can be transported by the link. 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Carrier frequencies are separated by sufficient bandwidth to accommodate the modulated signal. These bandwidth ranges are the channels through which the various signals travel. 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Channels can be separated by strips of unused bandwidth (guard bands) to prevent signals from overlapping. In addition, carrier frequencies must not interfere with the original data frequencies.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/>
              <a:t>FDM can be used to combine sources sending digital signals. A digital signal can be converted to an analog signal before FDM is used to multiplex them.</a:t>
            </a:r>
          </a:p>
        </p:txBody>
      </p:sp>
      <p:sp>
        <p:nvSpPr>
          <p:cNvPr id="6147" name="Rectangle 6"/>
          <p:cNvSpPr>
            <a:spLocks noChangeArrowheads="1"/>
          </p:cNvSpPr>
          <p:nvPr/>
        </p:nvSpPr>
        <p:spPr bwMode="auto">
          <a:xfrm>
            <a:off x="3575051" y="234951"/>
            <a:ext cx="4968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chemeClr val="accent2"/>
                </a:solidFill>
              </a:rPr>
              <a:t>Frequency-Division Multiplexing (FDM)</a:t>
            </a:r>
          </a:p>
        </p:txBody>
      </p:sp>
    </p:spTree>
    <p:extLst>
      <p:ext uri="{BB962C8B-B14F-4D97-AF65-F5344CB8AC3E}">
        <p14:creationId xmlns:p14="http://schemas.microsoft.com/office/powerpoint/2010/main" val="106755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4" y="2520950"/>
            <a:ext cx="8447087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88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4" y="2139950"/>
            <a:ext cx="8637587" cy="319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5087939" y="260351"/>
            <a:ext cx="17795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accent2"/>
                </a:solidFill>
              </a:rPr>
              <a:t>FDM process</a:t>
            </a:r>
          </a:p>
        </p:txBody>
      </p:sp>
    </p:spTree>
    <p:extLst>
      <p:ext uri="{BB962C8B-B14F-4D97-AF65-F5344CB8AC3E}">
        <p14:creationId xmlns:p14="http://schemas.microsoft.com/office/powerpoint/2010/main" val="219605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6714" y="3068638"/>
            <a:ext cx="8802687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4583114" y="223839"/>
            <a:ext cx="3062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chemeClr val="accent2"/>
                </a:solidFill>
              </a:rPr>
              <a:t>Demultiplexing Process</a:t>
            </a: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1774826" y="1038226"/>
            <a:ext cx="856932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/>
              <a:t>The demultiplexer uses a series of filters to decompose the multiplexed signal into its constituent component signals. The individual signals are then passed to a demodulator that separates them from their carriers and passes them to the output lines.</a:t>
            </a:r>
          </a:p>
        </p:txBody>
      </p:sp>
    </p:spTree>
    <p:extLst>
      <p:ext uri="{BB962C8B-B14F-4D97-AF65-F5344CB8AC3E}">
        <p14:creationId xmlns:p14="http://schemas.microsoft.com/office/powerpoint/2010/main" val="8445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847850" y="560389"/>
            <a:ext cx="8496300" cy="405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i="1" u="sng">
                <a:solidFill>
                  <a:srgbClr val="CC3300"/>
                </a:solidFill>
              </a:rPr>
              <a:t>Example  1:</a:t>
            </a:r>
          </a:p>
          <a:p>
            <a:pPr eaLnBrk="1" hangingPunct="1"/>
            <a:endParaRPr lang="en-US" altLang="en-US" sz="2000" i="1" u="sng">
              <a:solidFill>
                <a:srgbClr val="CC3300"/>
              </a:solidFill>
            </a:endParaRPr>
          </a:p>
          <a:p>
            <a:pPr eaLnBrk="1" hangingPunct="1"/>
            <a:r>
              <a:rPr lang="en-US" altLang="en-US" sz="2000"/>
              <a:t>Assume that a voice channel occupies a bandwidth of 4 KHz. We need to combine three voice channels into a link with a bandwidth of 12 KHz, from 20 to 32 KHz. Show the configuration, using the frequency domain. Assume there are no guard bands.</a:t>
            </a:r>
          </a:p>
          <a:p>
            <a:pPr eaLnBrk="1" hangingPunct="1"/>
            <a:endParaRPr lang="en-US" altLang="en-US" sz="2000"/>
          </a:p>
          <a:p>
            <a:pPr eaLnBrk="1" hangingPunct="1"/>
            <a:r>
              <a:rPr lang="en-US" altLang="en-US" sz="2000" u="sng">
                <a:solidFill>
                  <a:srgbClr val="CC3300"/>
                </a:solidFill>
              </a:rPr>
              <a:t>Solution :</a:t>
            </a:r>
          </a:p>
          <a:p>
            <a:pPr eaLnBrk="1" hangingPunct="1"/>
            <a:endParaRPr lang="en-US" altLang="en-US" sz="2000" u="sng">
              <a:solidFill>
                <a:srgbClr val="CC3300"/>
              </a:solidFill>
            </a:endParaRPr>
          </a:p>
          <a:p>
            <a:pPr eaLnBrk="1" hangingPunct="1"/>
            <a:r>
              <a:rPr lang="en-US" altLang="en-US" sz="2000"/>
              <a:t>We shift (modulate) each of the three voice channels to a different bandwidth.</a:t>
            </a:r>
          </a:p>
          <a:p>
            <a:pPr eaLnBrk="1" hangingPunct="1"/>
            <a:r>
              <a:rPr lang="en-US" altLang="en-US" sz="2000"/>
              <a:t>At the receiver, each channel receives the entire signal, using a filter to separate out its own signal. </a:t>
            </a:r>
          </a:p>
        </p:txBody>
      </p:sp>
    </p:spTree>
    <p:extLst>
      <p:ext uri="{BB962C8B-B14F-4D97-AF65-F5344CB8AC3E}">
        <p14:creationId xmlns:p14="http://schemas.microsoft.com/office/powerpoint/2010/main" val="844628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700</Words>
  <Application>Microsoft Office PowerPoint</Application>
  <PresentationFormat>Widescreen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Hussam</dc:creator>
  <cp:lastModifiedBy>Hussam</cp:lastModifiedBy>
  <cp:revision>1</cp:revision>
  <dcterms:created xsi:type="dcterms:W3CDTF">2021-09-06T16:07:07Z</dcterms:created>
  <dcterms:modified xsi:type="dcterms:W3CDTF">2021-09-06T16:08:02Z</dcterms:modified>
</cp:coreProperties>
</file>